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64" r:id="rId4"/>
    <p:sldId id="283" r:id="rId5"/>
    <p:sldId id="265" r:id="rId6"/>
    <p:sldId id="291" r:id="rId7"/>
    <p:sldId id="290" r:id="rId8"/>
    <p:sldId id="292" r:id="rId9"/>
    <p:sldId id="287" r:id="rId10"/>
    <p:sldId id="289" r:id="rId11"/>
    <p:sldId id="286" r:id="rId12"/>
    <p:sldId id="284" r:id="rId13"/>
    <p:sldId id="28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1" r:id="rId24"/>
    <p:sldId id="277" r:id="rId25"/>
    <p:sldId id="302" r:id="rId26"/>
    <p:sldId id="303" r:id="rId27"/>
    <p:sldId id="280" r:id="rId28"/>
    <p:sldId id="279" r:id="rId29"/>
    <p:sldId id="278" r:id="rId30"/>
    <p:sldId id="274" r:id="rId31"/>
    <p:sldId id="276" r:id="rId32"/>
    <p:sldId id="304" r:id="rId33"/>
    <p:sldId id="305" r:id="rId34"/>
    <p:sldId id="306" r:id="rId35"/>
    <p:sldId id="275" r:id="rId36"/>
    <p:sldId id="272" r:id="rId37"/>
    <p:sldId id="273" r:id="rId38"/>
    <p:sldId id="271" r:id="rId39"/>
  </p:sldIdLst>
  <p:sldSz cx="12192000" cy="6858000"/>
  <p:notesSz cx="6858000" cy="9144000"/>
  <p:defaultTextStyle>
    <a:defPPr>
      <a:defRPr lang="en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512"/>
    <a:srgbClr val="4F4C4D"/>
    <a:srgbClr val="A1B819"/>
    <a:srgbClr val="B0B3C3"/>
    <a:srgbClr val="6B99C5"/>
    <a:srgbClr val="2F3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8AC69-25B1-554D-820A-E6D16229364D}" v="366" dt="2022-06-22T22:25:29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 snapToObjects="1" showGuides="1">
      <p:cViewPr varScale="1">
        <p:scale>
          <a:sx n="101" d="100"/>
          <a:sy n="101" d="100"/>
        </p:scale>
        <p:origin x="904" y="20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57E2C-C976-D840-8E98-0D8FF9FB9D8B}" type="datetimeFigureOut">
              <a:rPr lang="en-HN" smtClean="0"/>
              <a:t>01/09/2024</a:t>
            </a:fld>
            <a:endParaRPr lang="en-H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82768-D77F-DC47-B1C5-6BD277D081F9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981741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8D22-04C3-9227-A326-3684077BD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E0B92-4D60-29D9-C596-C32DE2017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93DD-3585-3483-4B9F-561F4FBE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88B7-E161-BA47-AEE9-3CE609FD4AEA}" type="datetime1">
              <a:rPr lang="en-US" smtClean="0"/>
              <a:t>1/9/2024</a:t>
            </a:fld>
            <a:endParaRPr lang="en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09335-A057-37EB-B457-B4BA867E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C2FC1-626B-FB3C-0675-E4F2712B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37284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FFD8-3BA6-23B3-8C25-191D0B95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6546D-28F9-90E9-B894-05E2DD364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4745B-74FB-B164-08FB-1BD0B110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E04D-4735-9742-9205-C68AD1973733}" type="datetime1">
              <a:rPr lang="en-US" smtClean="0"/>
              <a:t>1/9/2024</a:t>
            </a:fld>
            <a:endParaRPr lang="en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8070-D4FD-F3FB-5AEA-4D75E306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B1D22-E9BA-875A-9529-1A2DD8E3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191295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852D1-1D4C-A6FE-FCCB-0B6DD592D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1238D-9FC8-2BF1-9C01-C7D68D06A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36F83-2021-BE0F-C964-3B3B24FE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61A0-ADD6-B94C-8C0F-C40A87FFD8E0}" type="datetime1">
              <a:rPr lang="en-US" smtClean="0"/>
              <a:t>1/9/2024</a:t>
            </a:fld>
            <a:endParaRPr lang="en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85184-440E-C22D-E629-BE2A30DD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5A4DC-DAA8-3399-DAE8-4B5593F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9446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E421-7588-C227-EF4D-9838F17D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2FDF-60E8-88DF-3A55-AE8209029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5774-EEFD-3CD8-5B77-5FC519A4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EC82-FB2C-4C43-B9C1-89004F37FC1B}" type="datetime1">
              <a:rPr lang="en-US" smtClean="0"/>
              <a:t>1/9/2024</a:t>
            </a:fld>
            <a:endParaRPr lang="en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D6AF8-ED20-9176-7341-81E806E4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6FF5B-F39A-CED9-A0E0-E18596CF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91577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CBC7-9EBB-9A92-8400-C2755664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35D9-FC54-F517-7969-6CF106537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3888-006D-8804-D53A-50A31ABF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98CE7-BFB9-BE4B-B90A-6866295783E8}" type="datetime1">
              <a:rPr lang="en-US" smtClean="0"/>
              <a:t>1/9/2024</a:t>
            </a:fld>
            <a:endParaRPr lang="en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C289F-B6D0-16E4-9786-67842FA0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91A4D-A2EE-6842-9649-622C7180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380450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DE6D-4788-0247-4A0C-5D93C587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9AF5-68CE-E356-F5E1-AC4248E89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06301-399B-FACB-0CBF-3194C43DF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841E3-B927-4BC5-98DE-E568AC23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AF06-EE42-FF41-B323-0F163108298E}" type="datetime1">
              <a:rPr lang="en-US" smtClean="0"/>
              <a:t>1/9/2024</a:t>
            </a:fld>
            <a:endParaRPr lang="en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BEDBF-3768-17CB-9B33-FEBDCB5E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C0E42-1BDE-01A1-2F54-DDF89BBF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377064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FF2A-5DA9-8F4A-D12C-27DDDBE3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4A8D-784E-3560-9626-DBD77964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B070-2E5A-E342-A9EC-9D85F089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33BDD-5B12-6CD0-880D-91C25B333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51301-1FC6-1C77-D584-2FE815936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7954C-240F-2A44-1FD9-8902193B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CB17-43A4-7E41-841C-53CE57792567}" type="datetime1">
              <a:rPr lang="en-US" smtClean="0"/>
              <a:t>1/9/2024</a:t>
            </a:fld>
            <a:endParaRPr lang="en-H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AF6F7-0E55-3D84-7F16-E8A97510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B8190-70F8-8D90-94F6-07436F8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4899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A631-3BAE-CFB1-B7C4-0D91920E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15AB1-1423-07CD-195D-D99BDABE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31F74-504B-B041-A6B5-33B12FEB6EFA}" type="datetime1">
              <a:rPr lang="en-US" smtClean="0"/>
              <a:t>1/9/2024</a:t>
            </a:fld>
            <a:endParaRPr lang="en-H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61117-C713-0B4A-DC92-479C3E8B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B7C8E-EDF4-AE4A-DEC2-F045F60C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1993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2B8B9-F24C-09E3-7551-FC4B0683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5E1E-5697-5F4E-856F-80456E05FFFC}" type="datetime1">
              <a:rPr lang="en-US" smtClean="0"/>
              <a:t>1/9/2024</a:t>
            </a:fld>
            <a:endParaRPr lang="en-H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2901D-A6BC-878B-9CE0-8B9AB5CD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015D9-837B-B34B-627E-955B6DDE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309675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A34C-228E-CABA-874C-5B41CDE6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F4A9-A0A6-2CD7-AD58-D2E2B2B9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9F767-07F2-8378-DD19-359C18DE3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82F8E-CBD5-618C-F8CF-A88E2224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564A-4398-9541-82B2-D8AB5D6DAF03}" type="datetime1">
              <a:rPr lang="en-US" smtClean="0"/>
              <a:t>1/9/2024</a:t>
            </a:fld>
            <a:endParaRPr lang="en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52026-9AC4-2DDA-BC0B-98B7CF23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38168-22BB-BA9E-4C36-353CDFDA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28953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6C85-8C45-3F29-2522-890240B8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653C7-A561-3C63-DFE8-462B71E15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FD432-BF1B-C4C2-A408-2CAD4864E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0F768-64B5-0437-F136-2FA4CEA0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B1905-CF11-A541-A77B-8F6DBDC66318}" type="datetime1">
              <a:rPr lang="en-US" smtClean="0"/>
              <a:t>1/9/2024</a:t>
            </a:fld>
            <a:endParaRPr lang="en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23593-7B74-CE79-07D8-BAC9BCD4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36F9B-89D4-38B3-FEC4-C5968DFD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355503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1B837-BD16-8E85-AE62-ED1FF951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D4C16-3A4F-E9D6-3282-F1C38855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9A34D-9E33-6383-894F-AD86A1A4A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40AEC-0B71-5842-B200-A4C98B6CB840}" type="datetime1">
              <a:rPr lang="en-US" smtClean="0"/>
              <a:t>1/9/2024</a:t>
            </a:fld>
            <a:endParaRPr lang="en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6192-7AA7-1981-52EA-1E2E2B36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E2444-65C3-266E-7872-1D6E1797A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30874-D752-2E46-B4A6-18EB88A9652F}" type="slidenum">
              <a:rPr lang="en-HN" smtClean="0"/>
              <a:t>‹#›</a:t>
            </a:fld>
            <a:endParaRPr lang="en-HN"/>
          </a:p>
        </p:txBody>
      </p:sp>
    </p:spTree>
    <p:extLst>
      <p:ext uri="{BB962C8B-B14F-4D97-AF65-F5344CB8AC3E}">
        <p14:creationId xmlns:p14="http://schemas.microsoft.com/office/powerpoint/2010/main" val="139392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cas - Ingegneria - YouTube">
            <a:extLst>
              <a:ext uri="{FF2B5EF4-FFF2-40B4-BE49-F238E27FC236}">
                <a16:creationId xmlns:a16="http://schemas.microsoft.com/office/drawing/2014/main" id="{3FB578DA-6422-4CE0-B7C8-F72A6CBE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70" y="123111"/>
            <a:ext cx="1173318" cy="11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6">
            <a:extLst>
              <a:ext uri="{FF2B5EF4-FFF2-40B4-BE49-F238E27FC236}">
                <a16:creationId xmlns:a16="http://schemas.microsoft.com/office/drawing/2014/main" id="{4AE5BFAD-B183-48E5-5834-782EC7BE38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-1"/>
            <a:ext cx="4173795" cy="15669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B0FF34-28E8-5DE2-553D-8AE27F72D10A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N" sz="1400" b="1" dirty="0">
                <a:solidFill>
                  <a:schemeClr val="bg1"/>
                </a:solidFill>
                <a:latin typeface="Verdana Pro" panose="020B0604030504040204" pitchFamily="34" charset="0"/>
              </a:rPr>
              <a:t>Cassino, Italy. June 28th,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29616-99EC-3904-04A9-7AB37D2FDCE9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0CD03-1E26-0DC2-9012-59B0E9303562}"/>
              </a:ext>
            </a:extLst>
          </p:cNvPr>
          <p:cNvSpPr txBox="1"/>
          <p:nvPr/>
        </p:nvSpPr>
        <p:spPr>
          <a:xfrm>
            <a:off x="-1" y="1681309"/>
            <a:ext cx="6609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400" b="1" dirty="0">
                <a:solidFill>
                  <a:srgbClr val="4F4C4D"/>
                </a:solidFill>
                <a:latin typeface="Verdana Pro" panose="020B0604030504040204" pitchFamily="34" charset="0"/>
              </a:rPr>
              <a:t>SKIN LESION </a:t>
            </a:r>
            <a:r>
              <a:rPr lang="en-HN" sz="2400" b="1" dirty="0">
                <a:solidFill>
                  <a:srgbClr val="ACC512"/>
                </a:solidFill>
                <a:latin typeface="Verdana Pro" panose="020B0604030504040204" pitchFamily="34" charset="0"/>
              </a:rPr>
              <a:t>SEGMENTATION</a:t>
            </a:r>
            <a:r>
              <a:rPr lang="en-HN" sz="2400" b="1" dirty="0">
                <a:solidFill>
                  <a:srgbClr val="4F4C4D"/>
                </a:solidFill>
                <a:latin typeface="Verdana Pro" panose="020B0604030504040204" pitchFamily="34" charset="0"/>
              </a:rPr>
              <a:t> AND</a:t>
            </a:r>
          </a:p>
          <a:p>
            <a:r>
              <a:rPr lang="en-HN" sz="2400" b="1" dirty="0">
                <a:solidFill>
                  <a:srgbClr val="ACC512"/>
                </a:solidFill>
                <a:latin typeface="Verdana Pro" panose="020B0604030504040204" pitchFamily="34" charset="0"/>
              </a:rPr>
              <a:t>CLASSIFICATION</a:t>
            </a:r>
            <a:r>
              <a:rPr lang="en-HN" sz="2400" b="1" dirty="0">
                <a:solidFill>
                  <a:srgbClr val="4F4C4D"/>
                </a:solidFill>
                <a:latin typeface="Verdana Pro" panose="020B0604030504040204" pitchFamily="34" charset="0"/>
              </a:rPr>
              <a:t> WITH </a:t>
            </a:r>
            <a:r>
              <a:rPr lang="en-HN" sz="2400" b="1" dirty="0">
                <a:solidFill>
                  <a:srgbClr val="ACC512"/>
                </a:solidFill>
                <a:latin typeface="Verdana Pro" panose="020B0604030504040204" pitchFamily="34" charset="0"/>
              </a:rPr>
              <a:t>IMAGE PROCESSING</a:t>
            </a:r>
            <a:r>
              <a:rPr lang="en-HN" sz="2400" b="1" dirty="0">
                <a:solidFill>
                  <a:srgbClr val="4F4C4D"/>
                </a:solidFill>
                <a:latin typeface="Verdana Pro" panose="020B0604030504040204" pitchFamily="34" charset="0"/>
              </a:rPr>
              <a:t>,</a:t>
            </a:r>
          </a:p>
          <a:p>
            <a:r>
              <a:rPr lang="en-HN" sz="2400" b="1" dirty="0">
                <a:solidFill>
                  <a:srgbClr val="ACC512"/>
                </a:solidFill>
                <a:latin typeface="Verdana Pro" panose="020B0604030504040204" pitchFamily="34" charset="0"/>
              </a:rPr>
              <a:t>MACHINE LEARNING </a:t>
            </a:r>
            <a:r>
              <a:rPr lang="en-HN" sz="2400" b="1" dirty="0">
                <a:solidFill>
                  <a:srgbClr val="4F4C4D"/>
                </a:solidFill>
                <a:latin typeface="Verdana Pro" panose="020B0604030504040204" pitchFamily="34" charset="0"/>
              </a:rPr>
              <a:t>AND </a:t>
            </a:r>
          </a:p>
          <a:p>
            <a:r>
              <a:rPr lang="en-HN" sz="2400" b="1" dirty="0">
                <a:solidFill>
                  <a:srgbClr val="ACC512"/>
                </a:solidFill>
                <a:latin typeface="Verdana Pro" panose="020B0604030504040204" pitchFamily="34" charset="0"/>
              </a:rPr>
              <a:t>DEEP LEARNING </a:t>
            </a:r>
            <a:r>
              <a:rPr lang="en-HN" sz="2400" b="1" dirty="0">
                <a:solidFill>
                  <a:srgbClr val="4F4C4D"/>
                </a:solidFill>
                <a:latin typeface="Verdana Pro" panose="020B0604030504040204" pitchFamily="34" charset="0"/>
              </a:rPr>
              <a:t>APPROACHES</a:t>
            </a:r>
            <a:endParaRPr lang="en-HN" sz="2400" b="1" dirty="0">
              <a:solidFill>
                <a:srgbClr val="ACC512"/>
              </a:solidFill>
              <a:latin typeface="Verdana Pro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62398-8CE2-C917-F9DF-8E1B5BF6FD47}"/>
              </a:ext>
            </a:extLst>
          </p:cNvPr>
          <p:cNvSpPr txBox="1"/>
          <p:nvPr/>
        </p:nvSpPr>
        <p:spPr>
          <a:xfrm>
            <a:off x="-9216" y="4127728"/>
            <a:ext cx="58876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1400" b="1" dirty="0">
                <a:solidFill>
                  <a:srgbClr val="4F4C4D"/>
                </a:solidFill>
                <a:latin typeface="Verdana Pro" panose="020B0604030504040204" pitchFamily="34" charset="0"/>
              </a:rPr>
              <a:t>ADVANCED IMAGE ANALYSIS</a:t>
            </a:r>
          </a:p>
          <a:p>
            <a:r>
              <a:rPr lang="en-HN" sz="1400" b="1" dirty="0">
                <a:solidFill>
                  <a:srgbClr val="4F4C4D"/>
                </a:solidFill>
                <a:latin typeface="Verdana Pro" panose="020B0604030504040204" pitchFamily="34" charset="0"/>
              </a:rPr>
              <a:t>MACHINE AND DEEP LEARNING</a:t>
            </a:r>
          </a:p>
          <a:p>
            <a:endParaRPr lang="en-HN" sz="14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  <a:p>
            <a:r>
              <a:rPr lang="en-HN" sz="1400" b="1" dirty="0">
                <a:solidFill>
                  <a:srgbClr val="4F4C4D"/>
                </a:solidFill>
                <a:latin typeface="Verdana Pro" panose="020B0604030504040204" pitchFamily="34" charset="0"/>
              </a:rPr>
              <a:t>KAZI SAEED ALAM</a:t>
            </a:r>
          </a:p>
          <a:p>
            <a:r>
              <a:rPr lang="en-HN" sz="1400" b="1" dirty="0">
                <a:solidFill>
                  <a:srgbClr val="4F4C4D"/>
                </a:solidFill>
                <a:latin typeface="Verdana Pro" panose="020B0604030504040204" pitchFamily="34" charset="0"/>
              </a:rPr>
              <a:t>GONZALO ESTEBAN MOSQUERA ROJAS</a:t>
            </a:r>
          </a:p>
          <a:p>
            <a:r>
              <a:rPr lang="en-HN" sz="1400" b="1" dirty="0">
                <a:solidFill>
                  <a:srgbClr val="4F4C4D"/>
                </a:solidFill>
                <a:latin typeface="Verdana Pro" panose="020B0604030504040204" pitchFamily="34" charset="0"/>
              </a:rPr>
              <a:t>JOSÉ CARLOS REYES HERNÁNDEZ</a:t>
            </a:r>
          </a:p>
          <a:p>
            <a:endParaRPr lang="en-HN" sz="14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  <a:p>
            <a:r>
              <a:rPr lang="en-HN" sz="1400" b="1" dirty="0">
                <a:solidFill>
                  <a:srgbClr val="4F4C4D"/>
                </a:solidFill>
                <a:latin typeface="Verdana Pro" panose="020B0604030504040204" pitchFamily="34" charset="0"/>
              </a:rPr>
              <a:t>UNIVERSITY OF CASSINO AND SOUTHERN LAZIO</a:t>
            </a:r>
            <a:endParaRPr lang="en-HN" sz="1400" b="1" dirty="0">
              <a:solidFill>
                <a:srgbClr val="ACC512"/>
              </a:solidFill>
              <a:latin typeface="Verdana Pro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D7948-6CFC-DB33-D0FC-B205E4790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634" y="668163"/>
            <a:ext cx="5022850" cy="534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10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549D6-13CD-E614-8897-F2CE621A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3" y="905451"/>
            <a:ext cx="8921750" cy="5047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92BBA-1795-164B-AE38-6A133020BADE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(AIA):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QUALITATIVE AND QUANTITAVE</a:t>
            </a:r>
          </a:p>
        </p:txBody>
      </p:sp>
    </p:spTree>
    <p:extLst>
      <p:ext uri="{BB962C8B-B14F-4D97-AF65-F5344CB8AC3E}">
        <p14:creationId xmlns:p14="http://schemas.microsoft.com/office/powerpoint/2010/main" val="389914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11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B8C5485-4CB5-C550-BDD9-E08E952E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04" y="946150"/>
            <a:ext cx="2552967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6C90DE6C-E7D8-8081-4CA8-A80A42F1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7" y="2403071"/>
            <a:ext cx="5822837" cy="20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B77AA0-1ADC-D8C1-3294-9DCC2E31F491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MACHINE LEARNING: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CLASSIFICATION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64703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12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7C2B121-1B51-BC5F-8569-C1E9AEDF5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71" y="1016000"/>
            <a:ext cx="1374858" cy="507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A898FA-A9F5-EF9B-2A95-C432D5FEC10B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MACHINE LEARNING: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FEATURE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376128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13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B6B3BA8-DF00-3C19-A4AA-C9A4FF03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9425"/>
            <a:ext cx="4697196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D048E7-C8D5-C56A-C7C4-C4AF66DA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3915753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70BD4C-BEB1-B4F2-EFFD-ECF0126CB5C2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SVC METRICS</a:t>
            </a:r>
          </a:p>
        </p:txBody>
      </p:sp>
    </p:spTree>
    <p:extLst>
      <p:ext uri="{BB962C8B-B14F-4D97-AF65-F5344CB8AC3E}">
        <p14:creationId xmlns:p14="http://schemas.microsoft.com/office/powerpoint/2010/main" val="233692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C43FE395-E814-9476-13E4-D012E54F8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3915753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5FD3E804-7021-189C-5EB6-46A50700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4" y="1749425"/>
            <a:ext cx="4697196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14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AC455-6C2D-D3EF-D624-713DFA780AAC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LOGISTIC REGRESSION METRICS</a:t>
            </a:r>
          </a:p>
        </p:txBody>
      </p:sp>
    </p:spTree>
    <p:extLst>
      <p:ext uri="{BB962C8B-B14F-4D97-AF65-F5344CB8AC3E}">
        <p14:creationId xmlns:p14="http://schemas.microsoft.com/office/powerpoint/2010/main" val="346277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F8CCCC79-580F-B5B7-1FFE-645D212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3915753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F67FEBEF-1508-530C-30D5-FB2E8BA3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9425"/>
            <a:ext cx="4697196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15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4B32-AF96-918C-E789-911BF9EDFF7E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GRADIENT BOOSTING METRICS</a:t>
            </a:r>
          </a:p>
        </p:txBody>
      </p:sp>
    </p:spTree>
    <p:extLst>
      <p:ext uri="{BB962C8B-B14F-4D97-AF65-F5344CB8AC3E}">
        <p14:creationId xmlns:p14="http://schemas.microsoft.com/office/powerpoint/2010/main" val="1416519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0" name="Picture 8">
            <a:extLst>
              <a:ext uri="{FF2B5EF4-FFF2-40B4-BE49-F238E27FC236}">
                <a16:creationId xmlns:a16="http://schemas.microsoft.com/office/drawing/2014/main" id="{274DB813-3F5E-4CF4-4B02-047D5403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3915753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BB6F2F2E-0273-E75D-135A-B4CB78045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9425"/>
            <a:ext cx="4697196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16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DFE87-6407-30B1-FBEB-1DC84614350E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ADABOOST METRICS</a:t>
            </a:r>
          </a:p>
        </p:txBody>
      </p:sp>
    </p:spTree>
    <p:extLst>
      <p:ext uri="{BB962C8B-B14F-4D97-AF65-F5344CB8AC3E}">
        <p14:creationId xmlns:p14="http://schemas.microsoft.com/office/powerpoint/2010/main" val="189627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>
            <a:extLst>
              <a:ext uri="{FF2B5EF4-FFF2-40B4-BE49-F238E27FC236}">
                <a16:creationId xmlns:a16="http://schemas.microsoft.com/office/drawing/2014/main" id="{AEC4F8AE-7B89-F21C-E63A-77105DE2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9425"/>
            <a:ext cx="4697196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B8DE10EB-2E19-B499-7B8C-F63E4B0C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3915753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17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CC71A-D8C6-D36C-9D5E-ECB5EADC14B0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DECISION TREE METRICS</a:t>
            </a:r>
          </a:p>
        </p:txBody>
      </p:sp>
    </p:spTree>
    <p:extLst>
      <p:ext uri="{BB962C8B-B14F-4D97-AF65-F5344CB8AC3E}">
        <p14:creationId xmlns:p14="http://schemas.microsoft.com/office/powerpoint/2010/main" val="210930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>
            <a:extLst>
              <a:ext uri="{FF2B5EF4-FFF2-40B4-BE49-F238E27FC236}">
                <a16:creationId xmlns:a16="http://schemas.microsoft.com/office/drawing/2014/main" id="{9039C969-A59F-DB49-CEBD-63044754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3050"/>
            <a:ext cx="4985776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F200EE8C-B64C-4059-8425-4951CFF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4045291" cy="34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18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0E5AA-9DE6-F379-2202-B1A1CA6D6257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XGBCLASSIFIER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1963916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1084B511-D358-AFDF-1C9F-8CACF5F8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3915753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E0D308DB-3A78-970D-60B3-8145798D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3" y="1543050"/>
            <a:ext cx="4985776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19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837E0-6462-FEDB-7176-7D0AC520D839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GAUSSIAN NAÏVE-BAYES METRICS</a:t>
            </a:r>
          </a:p>
        </p:txBody>
      </p:sp>
    </p:spTree>
    <p:extLst>
      <p:ext uri="{BB962C8B-B14F-4D97-AF65-F5344CB8AC3E}">
        <p14:creationId xmlns:p14="http://schemas.microsoft.com/office/powerpoint/2010/main" val="59459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49C4A7-971B-8147-CB52-3EACD17C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139505"/>
            <a:ext cx="10896600" cy="446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B6164-9FA6-0595-B8CE-8DB6AE93F8E6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EXAMPLES OF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ARTIFACTS</a:t>
            </a:r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 IN THE SKIN LESION IMAGES</a:t>
            </a:r>
          </a:p>
        </p:txBody>
      </p:sp>
    </p:spTree>
    <p:extLst>
      <p:ext uri="{BB962C8B-B14F-4D97-AF65-F5344CB8AC3E}">
        <p14:creationId xmlns:p14="http://schemas.microsoft.com/office/powerpoint/2010/main" val="34382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>
            <a:extLst>
              <a:ext uri="{FF2B5EF4-FFF2-40B4-BE49-F238E27FC236}">
                <a16:creationId xmlns:a16="http://schemas.microsoft.com/office/drawing/2014/main" id="{B8AFD8F0-98B4-5F10-6FB9-D3D54A59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3" y="1543050"/>
            <a:ext cx="4985776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970E4B90-B52A-1AF1-0766-6268183A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4156324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20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111F2-1E1A-34D7-EEAA-53557EB1B165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KNN METRICS</a:t>
            </a:r>
          </a:p>
        </p:txBody>
      </p:sp>
    </p:spTree>
    <p:extLst>
      <p:ext uri="{BB962C8B-B14F-4D97-AF65-F5344CB8AC3E}">
        <p14:creationId xmlns:p14="http://schemas.microsoft.com/office/powerpoint/2010/main" val="173260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>
            <a:extLst>
              <a:ext uri="{FF2B5EF4-FFF2-40B4-BE49-F238E27FC236}">
                <a16:creationId xmlns:a16="http://schemas.microsoft.com/office/drawing/2014/main" id="{58CB249C-D5CE-D4E9-5AC5-ADA2511F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4156324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346ADF46-97A3-FD19-0E5B-EFC322282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3" y="1543050"/>
            <a:ext cx="5274356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21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7FBD6-3D3F-5924-FE25-7BDBA41CD1D2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BAGGING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778679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>
            <a:extLst>
              <a:ext uri="{FF2B5EF4-FFF2-40B4-BE49-F238E27FC236}">
                <a16:creationId xmlns:a16="http://schemas.microsoft.com/office/drawing/2014/main" id="{7320A855-5A33-0202-BA60-2EECD985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3" y="1543050"/>
            <a:ext cx="5274356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E2689AC4-5246-6D79-5D1F-A24384B29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23" y="1749425"/>
            <a:ext cx="4156324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22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A82AD-0128-251F-DC36-93C2B460CB58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STACKING CLASSIFIER METRICS</a:t>
            </a:r>
          </a:p>
        </p:txBody>
      </p:sp>
    </p:spTree>
    <p:extLst>
      <p:ext uri="{BB962C8B-B14F-4D97-AF65-F5344CB8AC3E}">
        <p14:creationId xmlns:p14="http://schemas.microsoft.com/office/powerpoint/2010/main" val="376149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23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B66BF0A3-B3B4-B592-5AC9-0890FB5B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082" y="1191853"/>
            <a:ext cx="7447836" cy="447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44247-05BA-DF0E-B3D5-70011D7B992A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(ML):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OVERALL CLASSIFIERS PERFORMANCE </a:t>
            </a:r>
          </a:p>
        </p:txBody>
      </p:sp>
    </p:spTree>
    <p:extLst>
      <p:ext uri="{BB962C8B-B14F-4D97-AF65-F5344CB8AC3E}">
        <p14:creationId xmlns:p14="http://schemas.microsoft.com/office/powerpoint/2010/main" val="157570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24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8736F64-C56D-DE71-CE35-7512BC69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160859"/>
            <a:ext cx="8064500" cy="453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457A22-A74D-2F48-DB72-18E2B63BCF89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DEEP LEARNING-SEGMENTATION (DL): </a:t>
            </a:r>
          </a:p>
          <a:p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UNET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606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25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F9E61-C45A-5A54-3E2B-5CD54431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06" y="1375599"/>
            <a:ext cx="6417987" cy="4106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D1772-28C1-7DA7-4EA7-DF6CBB5E8CE3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HYPER-PAREMETERS TUNING </a:t>
            </a:r>
          </a:p>
        </p:txBody>
      </p:sp>
    </p:spTree>
    <p:extLst>
      <p:ext uri="{BB962C8B-B14F-4D97-AF65-F5344CB8AC3E}">
        <p14:creationId xmlns:p14="http://schemas.microsoft.com/office/powerpoint/2010/main" val="2360840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26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B6B12-515F-E6E2-546A-3857DAB1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41" y="1857375"/>
            <a:ext cx="8639117" cy="3143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9744-6522-8537-D6B9-1E6FB23E22C6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AUTOMATIC SEGMENTATION</a:t>
            </a:r>
          </a:p>
          <a:p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(U-NET)</a:t>
            </a:r>
          </a:p>
        </p:txBody>
      </p:sp>
    </p:spTree>
    <p:extLst>
      <p:ext uri="{BB962C8B-B14F-4D97-AF65-F5344CB8AC3E}">
        <p14:creationId xmlns:p14="http://schemas.microsoft.com/office/powerpoint/2010/main" val="315330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27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3BD12EC-868A-37AD-EDC8-81D18F97E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47" y="1035447"/>
            <a:ext cx="7377906" cy="47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72E15-3D06-BA8F-C38D-4D198A9BA85A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MODELS JACCARD SCORE</a:t>
            </a:r>
          </a:p>
        </p:txBody>
      </p:sp>
    </p:spTree>
    <p:extLst>
      <p:ext uri="{BB962C8B-B14F-4D97-AF65-F5344CB8AC3E}">
        <p14:creationId xmlns:p14="http://schemas.microsoft.com/office/powerpoint/2010/main" val="191871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28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851620A-0865-B9FE-163C-85C6C3F9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40" y="1001717"/>
            <a:ext cx="8203319" cy="48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F29928-DFEE-C355-DFB7-2ABF4E4D33E2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QUALITATIVE RESULTS</a:t>
            </a:r>
          </a:p>
        </p:txBody>
      </p:sp>
    </p:spTree>
    <p:extLst>
      <p:ext uri="{BB962C8B-B14F-4D97-AF65-F5344CB8AC3E}">
        <p14:creationId xmlns:p14="http://schemas.microsoft.com/office/powerpoint/2010/main" val="383622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29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692A186-2369-1A5D-5E95-10429DF3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095485"/>
            <a:ext cx="9715500" cy="4667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B9E7BF-312A-CCE6-FFE8-9FB67C4C4229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CLASSIFICATION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RESNET50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4063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92D0A83-3DBF-3481-A416-032B82B1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168400"/>
            <a:ext cx="2419350" cy="4838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4F32A4-3C96-55F0-257A-10B3316388BC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ADVANCED IMAGE ANALYSIS (AIA):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SEGMENTATION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697707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30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642CC-422C-D348-7CC4-02AF0EBE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022350"/>
            <a:ext cx="8864600" cy="481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08874-A8A4-0626-C27B-5E9A3C5F12E4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CLASSIFICATION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VGG16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9026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31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C67EFCF-899E-0BBE-3619-AC6D5215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847850"/>
            <a:ext cx="50419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BA11889-0FF6-1781-9655-0E1388250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1" y="1847850"/>
            <a:ext cx="50419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32314F-FB80-98C2-8859-3FDA8BF5DDFC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CLASSIFICATION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VISUALIZATION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3F983-903E-EA9D-3F3F-B6F92A98F120}"/>
              </a:ext>
            </a:extLst>
          </p:cNvPr>
          <p:cNvSpPr txBox="1"/>
          <p:nvPr/>
        </p:nvSpPr>
        <p:spPr>
          <a:xfrm>
            <a:off x="1193800" y="1478518"/>
            <a:ext cx="407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N" dirty="0"/>
              <a:t>INITIAL DISTRIBUTION OF 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6E506-0A69-8ADA-A295-6BDFD8BF0BB0}"/>
              </a:ext>
            </a:extLst>
          </p:cNvPr>
          <p:cNvSpPr txBox="1"/>
          <p:nvPr/>
        </p:nvSpPr>
        <p:spPr>
          <a:xfrm>
            <a:off x="6934051" y="1478518"/>
            <a:ext cx="43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N" dirty="0"/>
              <a:t>DISTRIBUTION AFTER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49044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32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52628-83E3-4879-FDDB-F552C7B3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60" y="1476375"/>
            <a:ext cx="6321056" cy="3905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4FEE98-5CEB-1E27-AD1D-428E4376C0BA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HYPER-PAREMETERS TUNNING</a:t>
            </a:r>
          </a:p>
        </p:txBody>
      </p:sp>
    </p:spTree>
    <p:extLst>
      <p:ext uri="{BB962C8B-B14F-4D97-AF65-F5344CB8AC3E}">
        <p14:creationId xmlns:p14="http://schemas.microsoft.com/office/powerpoint/2010/main" val="1658801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33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08746-0E78-A208-21B0-3DDD17FD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133600"/>
            <a:ext cx="10591800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CD6CC-535C-4ADA-5B26-F9514B386CF5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AUTOMATIC SEGMENTATION</a:t>
            </a:r>
          </a:p>
          <a:p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(U-NET)</a:t>
            </a:r>
          </a:p>
        </p:txBody>
      </p:sp>
    </p:spTree>
    <p:extLst>
      <p:ext uri="{BB962C8B-B14F-4D97-AF65-F5344CB8AC3E}">
        <p14:creationId xmlns:p14="http://schemas.microsoft.com/office/powerpoint/2010/main" val="267529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34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FCEB64-2416-EE95-36F7-FFA82AF4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3" y="1847850"/>
            <a:ext cx="9391073" cy="316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569C3-6E99-A937-6E6F-49DFB6A4F3FF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AUC COMPARISON</a:t>
            </a:r>
          </a:p>
        </p:txBody>
      </p:sp>
    </p:spTree>
    <p:extLst>
      <p:ext uri="{BB962C8B-B14F-4D97-AF65-F5344CB8AC3E}">
        <p14:creationId xmlns:p14="http://schemas.microsoft.com/office/powerpoint/2010/main" val="3409085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35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49CA6A-4323-FA40-D04C-6350379E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764241"/>
            <a:ext cx="7550150" cy="532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21811-CE1E-E997-05BD-2559A633F2A7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ROCs FOR RESNET50 MODELS</a:t>
            </a:r>
          </a:p>
        </p:txBody>
      </p:sp>
    </p:spTree>
    <p:extLst>
      <p:ext uri="{BB962C8B-B14F-4D97-AF65-F5344CB8AC3E}">
        <p14:creationId xmlns:p14="http://schemas.microsoft.com/office/powerpoint/2010/main" val="197713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36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CDC337-5FDF-E6A6-5F3E-47267073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719354"/>
            <a:ext cx="7605032" cy="53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D6651-E600-BE10-7D52-F15E043690C9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ROCs FOR VGG16 MODELS</a:t>
            </a:r>
          </a:p>
        </p:txBody>
      </p:sp>
    </p:spTree>
    <p:extLst>
      <p:ext uri="{BB962C8B-B14F-4D97-AF65-F5344CB8AC3E}">
        <p14:creationId xmlns:p14="http://schemas.microsoft.com/office/powerpoint/2010/main" val="3322098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37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7B11D9B-06EB-B4E6-36BB-4910531C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1027830"/>
            <a:ext cx="8458200" cy="45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B25E6-E986-2649-A69D-B12EB4BD0D47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COMPARISON FOR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636912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38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9627B28-367B-7B97-C603-D2CC0B58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2" y="1143000"/>
            <a:ext cx="11166231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D5B69-D30D-33E5-5459-33617DEB06AE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(DL):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642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4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Application, chat or text message&#10;&#10;Description automatically generated with medium confidence">
            <a:extLst>
              <a:ext uri="{FF2B5EF4-FFF2-40B4-BE49-F238E27FC236}">
                <a16:creationId xmlns:a16="http://schemas.microsoft.com/office/drawing/2014/main" id="{C3925EA6-D6A6-DD9E-DA90-70FC6AA5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174750"/>
            <a:ext cx="2495550" cy="499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174F78-5585-570E-B003-10246B97E975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WORKFLOW: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PRE-PROCESSING (AIA)</a:t>
            </a:r>
          </a:p>
        </p:txBody>
      </p:sp>
    </p:spTree>
    <p:extLst>
      <p:ext uri="{BB962C8B-B14F-4D97-AF65-F5344CB8AC3E}">
        <p14:creationId xmlns:p14="http://schemas.microsoft.com/office/powerpoint/2010/main" val="144228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5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57D4C9-A0E8-2F3E-6C7A-4410552D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1971028"/>
            <a:ext cx="5715992" cy="2667000"/>
          </a:xfrm>
          <a:prstGeom prst="rect">
            <a:avLst/>
          </a:prstGeom>
        </p:spPr>
      </p:pic>
      <p:pic>
        <p:nvPicPr>
          <p:cNvPr id="5" name="Picture 4" descr="A picture containing text, different, square&#10;&#10;Description automatically generated">
            <a:extLst>
              <a:ext uri="{FF2B5EF4-FFF2-40B4-BE49-F238E27FC236}">
                <a16:creationId xmlns:a16="http://schemas.microsoft.com/office/drawing/2014/main" id="{92C43E10-AC54-9AEC-ACA6-23E114FB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58" y="1971028"/>
            <a:ext cx="5715992" cy="2631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F491DA-18A2-5B91-5A0C-0DB58E92F49E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PRE-PROCESSING: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HAIR REMOVAL</a:t>
            </a:r>
          </a:p>
        </p:txBody>
      </p:sp>
    </p:spTree>
    <p:extLst>
      <p:ext uri="{BB962C8B-B14F-4D97-AF65-F5344CB8AC3E}">
        <p14:creationId xmlns:p14="http://schemas.microsoft.com/office/powerpoint/2010/main" val="381475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6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13E1771-D63C-26C5-6092-EB6009A9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97813"/>
            <a:ext cx="5876577" cy="2840215"/>
          </a:xfrm>
          <a:prstGeom prst="rect">
            <a:avLst/>
          </a:prstGeom>
        </p:spPr>
      </p:pic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EDBF94E5-3549-2F6E-441C-DE5F9A9C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989070"/>
            <a:ext cx="4457700" cy="445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004264-CE98-6F22-C88A-94BC75863504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PRE-PROCESSING: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FOV REMOVAL</a:t>
            </a:r>
          </a:p>
        </p:txBody>
      </p:sp>
    </p:spTree>
    <p:extLst>
      <p:ext uri="{BB962C8B-B14F-4D97-AF65-F5344CB8AC3E}">
        <p14:creationId xmlns:p14="http://schemas.microsoft.com/office/powerpoint/2010/main" val="326462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7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0BEAC421-406C-1ABD-7892-F6C9D988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1" y="1797813"/>
            <a:ext cx="5876577" cy="239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B63CC-4480-DDD1-08BB-BCCA3C81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65" y="1174750"/>
            <a:ext cx="5124669" cy="361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0AB6E4-7491-840F-4B03-2070915EA6B7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SEGMENTATION: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74479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8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9428BB7-8DC9-6706-1FEF-39885AE0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6" y="2418723"/>
            <a:ext cx="5882024" cy="1868487"/>
          </a:xfrm>
          <a:prstGeom prst="rect">
            <a:avLst/>
          </a:prstGeom>
        </p:spPr>
      </p:pic>
      <p:pic>
        <p:nvPicPr>
          <p:cNvPr id="9" name="Picture 8" descr="A picture containing nature&#10;&#10;Description automatically generated">
            <a:extLst>
              <a:ext uri="{FF2B5EF4-FFF2-40B4-BE49-F238E27FC236}">
                <a16:creationId xmlns:a16="http://schemas.microsoft.com/office/drawing/2014/main" id="{50B117A2-B378-5A5D-ABDF-8C549D0C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62" y="1124116"/>
            <a:ext cx="4203700" cy="445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CFB1FF-4864-31DE-2A08-0055B0E77987}"/>
              </a:ext>
            </a:extLst>
          </p:cNvPr>
          <p:cNvSpPr txBox="1"/>
          <p:nvPr/>
        </p:nvSpPr>
        <p:spPr>
          <a:xfrm>
            <a:off x="368299" y="170009"/>
            <a:ext cx="1064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POST-PROCESSING: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EXTRACTING LARGEST 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93911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D7CC5B-714C-43A4-3500-FB7A9D5AE107}"/>
              </a:ext>
            </a:extLst>
          </p:cNvPr>
          <p:cNvSpPr/>
          <p:nvPr/>
        </p:nvSpPr>
        <p:spPr>
          <a:xfrm>
            <a:off x="0" y="6451600"/>
            <a:ext cx="9385300" cy="406400"/>
          </a:xfrm>
          <a:prstGeom prst="rect">
            <a:avLst/>
          </a:prstGeom>
          <a:solidFill>
            <a:srgbClr val="4F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rgbClr val="4F4C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D1A21-F391-FEA6-7C7E-F99FCC70EC6D}"/>
              </a:ext>
            </a:extLst>
          </p:cNvPr>
          <p:cNvSpPr/>
          <p:nvPr/>
        </p:nvSpPr>
        <p:spPr>
          <a:xfrm>
            <a:off x="9385300" y="6451600"/>
            <a:ext cx="2806700" cy="406400"/>
          </a:xfrm>
          <a:prstGeom prst="rect">
            <a:avLst/>
          </a:prstGeom>
          <a:solidFill>
            <a:srgbClr val="ACC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 b="1" dirty="0">
              <a:latin typeface="Verdana Pro" panose="020B060403050404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CC40C-8162-AF36-20A0-F13C21C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050" y="6451600"/>
            <a:ext cx="2743200" cy="365125"/>
          </a:xfrm>
        </p:spPr>
        <p:txBody>
          <a:bodyPr/>
          <a:lstStyle/>
          <a:p>
            <a:fld id="{F7130874-D752-2E46-B4A6-18EB88A9652F}" type="slidenum">
              <a:rPr lang="en-HN" sz="3200" b="1" smtClean="0">
                <a:solidFill>
                  <a:srgbClr val="4F4C4D"/>
                </a:solidFill>
                <a:latin typeface="Verdana Pro" panose="020B0604030504040204" pitchFamily="34" charset="0"/>
              </a:rPr>
              <a:t>9</a:t>
            </a:fld>
            <a:endParaRPr lang="en-HN" sz="3200" b="1" dirty="0">
              <a:solidFill>
                <a:srgbClr val="4F4C4D"/>
              </a:solidFill>
              <a:latin typeface="Verdana Pro" panose="020B0604030504040204" pitchFamily="34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3752F1-0D74-1F21-090E-B034B302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582738"/>
            <a:ext cx="4902200" cy="3530600"/>
          </a:xfrm>
          <a:prstGeom prst="rect">
            <a:avLst/>
          </a:prstGeom>
        </p:spPr>
      </p:pic>
      <p:pic>
        <p:nvPicPr>
          <p:cNvPr id="5" name="Picture 4" descr="A picture containing text, chime&#10;&#10;Description automatically generated">
            <a:extLst>
              <a:ext uri="{FF2B5EF4-FFF2-40B4-BE49-F238E27FC236}">
                <a16:creationId xmlns:a16="http://schemas.microsoft.com/office/drawing/2014/main" id="{DBBA71A9-F1DF-AB0D-2324-10B35807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582738"/>
            <a:ext cx="4902200" cy="35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71821-B1CA-0CF1-2EF1-8AB71FC05B22}"/>
              </a:ext>
            </a:extLst>
          </p:cNvPr>
          <p:cNvSpPr txBox="1"/>
          <p:nvPr/>
        </p:nvSpPr>
        <p:spPr>
          <a:xfrm>
            <a:off x="368299" y="170009"/>
            <a:ext cx="1064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N" sz="2800" b="1" dirty="0">
                <a:solidFill>
                  <a:srgbClr val="4F4C4D"/>
                </a:solidFill>
                <a:latin typeface="Verdana Pro" panose="020B0604030504040204" pitchFamily="34" charset="0"/>
              </a:rPr>
              <a:t>RESULTS (AIA): </a:t>
            </a:r>
            <a:r>
              <a:rPr lang="en-HN" sz="2800" b="1" dirty="0">
                <a:solidFill>
                  <a:srgbClr val="ACC512"/>
                </a:solidFill>
                <a:latin typeface="Verdana Pro" panose="020B0604030504040204" pitchFamily="34" charset="0"/>
              </a:rPr>
              <a:t>JACCARD AND DSC METRICS</a:t>
            </a:r>
          </a:p>
        </p:txBody>
      </p:sp>
    </p:spTree>
    <p:extLst>
      <p:ext uri="{BB962C8B-B14F-4D97-AF65-F5344CB8AC3E}">
        <p14:creationId xmlns:p14="http://schemas.microsoft.com/office/powerpoint/2010/main" val="315546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335</Words>
  <Application>Microsoft Office PowerPoint</Application>
  <PresentationFormat>Widescreen</PresentationFormat>
  <Paragraphs>92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Carlos Reyes Hernández</dc:creator>
  <cp:lastModifiedBy>José Carlos Reyes Hernández</cp:lastModifiedBy>
  <cp:revision>18</cp:revision>
  <dcterms:created xsi:type="dcterms:W3CDTF">2022-05-08T14:29:23Z</dcterms:created>
  <dcterms:modified xsi:type="dcterms:W3CDTF">2024-01-09T10:03:34Z</dcterms:modified>
</cp:coreProperties>
</file>